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9"/>
  </p:notesMasterIdLst>
  <p:sldIdLst>
    <p:sldId id="268" r:id="rId6"/>
    <p:sldId id="288" r:id="rId7"/>
    <p:sldId id="267" r:id="rId8"/>
    <p:sldId id="289" r:id="rId9"/>
    <p:sldId id="291" r:id="rId10"/>
    <p:sldId id="270" r:id="rId11"/>
    <p:sldId id="279" r:id="rId12"/>
    <p:sldId id="282" r:id="rId13"/>
    <p:sldId id="280" r:id="rId14"/>
    <p:sldId id="281" r:id="rId15"/>
    <p:sldId id="269" r:id="rId16"/>
    <p:sldId id="292" r:id="rId17"/>
    <p:sldId id="290" r:id="rId18"/>
    <p:sldId id="265" r:id="rId19"/>
    <p:sldId id="271" r:id="rId20"/>
    <p:sldId id="273" r:id="rId21"/>
    <p:sldId id="276" r:id="rId22"/>
    <p:sldId id="272" r:id="rId23"/>
    <p:sldId id="274" r:id="rId24"/>
    <p:sldId id="275" r:id="rId25"/>
    <p:sldId id="278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e Carre" userId="f725e01e-4d58-4643-9f65-a5249c8523c4" providerId="ADAL" clId="{2648F56C-1426-414E-8D2C-75826DD3D493}"/>
    <pc:docChg chg="custSel modSld">
      <pc:chgData name="Francoise Carre" userId="f725e01e-4d58-4643-9f65-a5249c8523c4" providerId="ADAL" clId="{2648F56C-1426-414E-8D2C-75826DD3D493}" dt="2024-10-08T01:10:06.789" v="225" actId="13926"/>
      <pc:docMkLst>
        <pc:docMk/>
      </pc:docMkLst>
      <pc:sldChg chg="modSp">
        <pc:chgData name="Francoise Carre" userId="f725e01e-4d58-4643-9f65-a5249c8523c4" providerId="ADAL" clId="{2648F56C-1426-414E-8D2C-75826DD3D493}" dt="2024-10-07T22:17:28.443" v="43" actId="20577"/>
        <pc:sldMkLst>
          <pc:docMk/>
          <pc:sldMk cId="1704997101" sldId="267"/>
        </pc:sldMkLst>
        <pc:spChg chg="mod">
          <ac:chgData name="Francoise Carre" userId="f725e01e-4d58-4643-9f65-a5249c8523c4" providerId="ADAL" clId="{2648F56C-1426-414E-8D2C-75826DD3D493}" dt="2024-10-07T22:17:28.443" v="43" actId="20577"/>
          <ac:spMkLst>
            <pc:docMk/>
            <pc:sldMk cId="1704997101" sldId="267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2648F56C-1426-414E-8D2C-75826DD3D493}" dt="2024-10-07T22:16:01.899" v="1" actId="20577"/>
        <pc:sldMkLst>
          <pc:docMk/>
          <pc:sldMk cId="3837099123" sldId="268"/>
        </pc:sldMkLst>
        <pc:spChg chg="mod">
          <ac:chgData name="Francoise Carre" userId="f725e01e-4d58-4643-9f65-a5249c8523c4" providerId="ADAL" clId="{2648F56C-1426-414E-8D2C-75826DD3D493}" dt="2024-10-07T22:16:01.899" v="1" actId="20577"/>
          <ac:spMkLst>
            <pc:docMk/>
            <pc:sldMk cId="3837099123" sldId="268"/>
            <ac:spMk id="2" creationId="{00000000-0000-0000-0000-000000000000}"/>
          </ac:spMkLst>
        </pc:spChg>
      </pc:sldChg>
      <pc:sldChg chg="modSp">
        <pc:chgData name="Francoise Carre" userId="f725e01e-4d58-4643-9f65-a5249c8523c4" providerId="ADAL" clId="{2648F56C-1426-414E-8D2C-75826DD3D493}" dt="2024-10-07T22:16:23.284" v="3" actId="27636"/>
        <pc:sldMkLst>
          <pc:docMk/>
          <pc:sldMk cId="906281761" sldId="288"/>
        </pc:sldMkLst>
        <pc:spChg chg="mod">
          <ac:chgData name="Francoise Carre" userId="f725e01e-4d58-4643-9f65-a5249c8523c4" providerId="ADAL" clId="{2648F56C-1426-414E-8D2C-75826DD3D493}" dt="2024-10-07T22:16:23.284" v="3" actId="27636"/>
          <ac:spMkLst>
            <pc:docMk/>
            <pc:sldMk cId="906281761" sldId="288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2648F56C-1426-414E-8D2C-75826DD3D493}" dt="2024-10-08T01:10:06.789" v="225" actId="13926"/>
        <pc:sldMkLst>
          <pc:docMk/>
          <pc:sldMk cId="1320711653" sldId="289"/>
        </pc:sldMkLst>
        <pc:spChg chg="mod">
          <ac:chgData name="Francoise Carre" userId="f725e01e-4d58-4643-9f65-a5249c8523c4" providerId="ADAL" clId="{2648F56C-1426-414E-8D2C-75826DD3D493}" dt="2024-10-07T22:23:59.150" v="126" actId="20577"/>
          <ac:spMkLst>
            <pc:docMk/>
            <pc:sldMk cId="1320711653" sldId="289"/>
            <ac:spMk id="2" creationId="{00000000-0000-0000-0000-000000000000}"/>
          </ac:spMkLst>
        </pc:spChg>
        <pc:spChg chg="mod">
          <ac:chgData name="Francoise Carre" userId="f725e01e-4d58-4643-9f65-a5249c8523c4" providerId="ADAL" clId="{2648F56C-1426-414E-8D2C-75826DD3D493}" dt="2024-10-08T01:10:06.789" v="225" actId="13926"/>
          <ac:spMkLst>
            <pc:docMk/>
            <pc:sldMk cId="1320711653" sldId="289"/>
            <ac:spMk id="3" creationId="{00000000-0000-0000-0000-000000000000}"/>
          </ac:spMkLst>
        </pc:spChg>
      </pc:sldChg>
    </pc:docChg>
  </pc:docChgLst>
  <pc:docChgLst>
    <pc:chgData name="Francoise Carre" userId="f725e01e-4d58-4643-9f65-a5249c8523c4" providerId="ADAL" clId="{79579510-AD05-4D75-882F-3AC9A2B8C6DF}"/>
    <pc:docChg chg="undo custSel addSld delSld modSld">
      <pc:chgData name="Francoise Carre" userId="f725e01e-4d58-4643-9f65-a5249c8523c4" providerId="ADAL" clId="{79579510-AD05-4D75-882F-3AC9A2B8C6DF}" dt="2024-10-10T17:13:03.304" v="4296" actId="404"/>
      <pc:docMkLst>
        <pc:docMk/>
      </pc:docMkLst>
      <pc:sldChg chg="modSp">
        <pc:chgData name="Francoise Carre" userId="f725e01e-4d58-4643-9f65-a5249c8523c4" providerId="ADAL" clId="{79579510-AD05-4D75-882F-3AC9A2B8C6DF}" dt="2024-10-09T18:48:33.426" v="4013" actId="404"/>
        <pc:sldMkLst>
          <pc:docMk/>
          <pc:sldMk cId="0" sldId="265"/>
        </pc:sldMkLst>
        <pc:spChg chg="mod">
          <ac:chgData name="Francoise Carre" userId="f725e01e-4d58-4643-9f65-a5249c8523c4" providerId="ADAL" clId="{79579510-AD05-4D75-882F-3AC9A2B8C6DF}" dt="2024-10-09T18:47:36.119" v="4009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9T18:48:33.426" v="4013" actId="404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35:43.698" v="3937" actId="20577"/>
        <pc:sldMkLst>
          <pc:docMk/>
          <pc:sldMk cId="1704997101" sldId="267"/>
        </pc:sldMkLst>
        <pc:spChg chg="mod">
          <ac:chgData name="Francoise Carre" userId="f725e01e-4d58-4643-9f65-a5249c8523c4" providerId="ADAL" clId="{79579510-AD05-4D75-882F-3AC9A2B8C6DF}" dt="2024-10-09T18:35:43.698" v="3937" actId="20577"/>
          <ac:spMkLst>
            <pc:docMk/>
            <pc:sldMk cId="1704997101" sldId="267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34:14.975" v="3927" actId="20577"/>
        <pc:sldMkLst>
          <pc:docMk/>
          <pc:sldMk cId="3837099123" sldId="268"/>
        </pc:sldMkLst>
        <pc:spChg chg="mod">
          <ac:chgData name="Francoise Carre" userId="f725e01e-4d58-4643-9f65-a5249c8523c4" providerId="ADAL" clId="{79579510-AD05-4D75-882F-3AC9A2B8C6DF}" dt="2024-10-09T18:34:14.975" v="3927" actId="20577"/>
          <ac:spMkLst>
            <pc:docMk/>
            <pc:sldMk cId="3837099123" sldId="268"/>
            <ac:spMk id="2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8T20:37:07.222" v="2664" actId="20577"/>
        <pc:sldMkLst>
          <pc:docMk/>
          <pc:sldMk cId="605700614" sldId="269"/>
        </pc:sldMkLst>
        <pc:spChg chg="mod">
          <ac:chgData name="Francoise Carre" userId="f725e01e-4d58-4643-9f65-a5249c8523c4" providerId="ADAL" clId="{79579510-AD05-4D75-882F-3AC9A2B8C6DF}" dt="2024-10-08T20:37:07.222" v="2664" actId="20577"/>
          <ac:spMkLst>
            <pc:docMk/>
            <pc:sldMk cId="605700614" sldId="269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8T20:07:28.667" v="2091" actId="20577"/>
          <ac:spMkLst>
            <pc:docMk/>
            <pc:sldMk cId="605700614" sldId="269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39:06.218" v="3947" actId="20577"/>
        <pc:sldMkLst>
          <pc:docMk/>
          <pc:sldMk cId="3798914542" sldId="270"/>
        </pc:sldMkLst>
        <pc:spChg chg="mod">
          <ac:chgData name="Francoise Carre" userId="f725e01e-4d58-4643-9f65-a5249c8523c4" providerId="ADAL" clId="{79579510-AD05-4D75-882F-3AC9A2B8C6DF}" dt="2024-10-09T18:39:06.218" v="3947" actId="20577"/>
          <ac:spMkLst>
            <pc:docMk/>
            <pc:sldMk cId="3798914542" sldId="270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50:23.031" v="4042" actId="20577"/>
        <pc:sldMkLst>
          <pc:docMk/>
          <pc:sldMk cId="614437277" sldId="271"/>
        </pc:sldMkLst>
        <pc:spChg chg="mod">
          <ac:chgData name="Francoise Carre" userId="f725e01e-4d58-4643-9f65-a5249c8523c4" providerId="ADAL" clId="{79579510-AD05-4D75-882F-3AC9A2B8C6DF}" dt="2024-10-09T18:48:57.861" v="4035" actId="20577"/>
          <ac:spMkLst>
            <pc:docMk/>
            <pc:sldMk cId="614437277" sldId="271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9T18:50:23.031" v="4042" actId="20577"/>
          <ac:spMkLst>
            <pc:docMk/>
            <pc:sldMk cId="614437277" sldId="271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53:32.555" v="4153" actId="20577"/>
        <pc:sldMkLst>
          <pc:docMk/>
          <pc:sldMk cId="1527700453" sldId="272"/>
        </pc:sldMkLst>
        <pc:spChg chg="mod">
          <ac:chgData name="Francoise Carre" userId="f725e01e-4d58-4643-9f65-a5249c8523c4" providerId="ADAL" clId="{79579510-AD05-4D75-882F-3AC9A2B8C6DF}" dt="2024-10-08T21:14:00.346" v="2934" actId="20577"/>
          <ac:spMkLst>
            <pc:docMk/>
            <pc:sldMk cId="1527700453" sldId="272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9T18:53:32.555" v="4153" actId="20577"/>
          <ac:spMkLst>
            <pc:docMk/>
            <pc:sldMk cId="1527700453" sldId="272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51:11.375" v="4077" actId="20577"/>
        <pc:sldMkLst>
          <pc:docMk/>
          <pc:sldMk cId="3132137023" sldId="273"/>
        </pc:sldMkLst>
        <pc:spChg chg="mod">
          <ac:chgData name="Francoise Carre" userId="f725e01e-4d58-4643-9f65-a5249c8523c4" providerId="ADAL" clId="{79579510-AD05-4D75-882F-3AC9A2B8C6DF}" dt="2024-10-09T18:51:11.375" v="4077" actId="20577"/>
          <ac:spMkLst>
            <pc:docMk/>
            <pc:sldMk cId="3132137023" sldId="273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8T21:16:14.010" v="2944" actId="6549"/>
        <pc:sldMkLst>
          <pc:docMk/>
          <pc:sldMk cId="1446145541" sldId="274"/>
        </pc:sldMkLst>
        <pc:spChg chg="mod">
          <ac:chgData name="Francoise Carre" userId="f725e01e-4d58-4643-9f65-a5249c8523c4" providerId="ADAL" clId="{79579510-AD05-4D75-882F-3AC9A2B8C6DF}" dt="2024-10-08T21:15:40.786" v="2941" actId="115"/>
          <ac:spMkLst>
            <pc:docMk/>
            <pc:sldMk cId="1446145541" sldId="274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8T21:16:14.010" v="2944" actId="6549"/>
          <ac:spMkLst>
            <pc:docMk/>
            <pc:sldMk cId="1446145541" sldId="274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10T17:10:31.184" v="4270" actId="20577"/>
        <pc:sldMkLst>
          <pc:docMk/>
          <pc:sldMk cId="4198159517" sldId="275"/>
        </pc:sldMkLst>
        <pc:spChg chg="mod">
          <ac:chgData name="Francoise Carre" userId="f725e01e-4d58-4643-9f65-a5249c8523c4" providerId="ADAL" clId="{79579510-AD05-4D75-882F-3AC9A2B8C6DF}" dt="2024-10-10T17:10:31.184" v="4270" actId="20577"/>
          <ac:spMkLst>
            <pc:docMk/>
            <pc:sldMk cId="4198159517" sldId="275"/>
            <ac:spMk id="3" creationId="{00000000-0000-0000-0000-000000000000}"/>
          </ac:spMkLst>
        </pc:spChg>
      </pc:sldChg>
      <pc:sldChg chg="modSp add">
        <pc:chgData name="Francoise Carre" userId="f725e01e-4d58-4643-9f65-a5249c8523c4" providerId="ADAL" clId="{79579510-AD05-4D75-882F-3AC9A2B8C6DF}" dt="2024-10-10T17:08:36.633" v="4234" actId="20577"/>
        <pc:sldMkLst>
          <pc:docMk/>
          <pc:sldMk cId="2436320673" sldId="276"/>
        </pc:sldMkLst>
        <pc:spChg chg="mod">
          <ac:chgData name="Francoise Carre" userId="f725e01e-4d58-4643-9f65-a5249c8523c4" providerId="ADAL" clId="{79579510-AD05-4D75-882F-3AC9A2B8C6DF}" dt="2024-10-08T21:13:51.354" v="2924" actId="20577"/>
          <ac:spMkLst>
            <pc:docMk/>
            <pc:sldMk cId="2436320673" sldId="276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10T17:08:36.633" v="4234" actId="20577"/>
          <ac:spMkLst>
            <pc:docMk/>
            <pc:sldMk cId="2436320673" sldId="276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10T17:12:38.531" v="4290" actId="404"/>
        <pc:sldMkLst>
          <pc:docMk/>
          <pc:sldMk cId="247773390" sldId="278"/>
        </pc:sldMkLst>
        <pc:spChg chg="mod">
          <ac:chgData name="Francoise Carre" userId="f725e01e-4d58-4643-9f65-a5249c8523c4" providerId="ADAL" clId="{79579510-AD05-4D75-882F-3AC9A2B8C6DF}" dt="2024-10-09T18:56:40.107" v="4173" actId="20577"/>
          <ac:spMkLst>
            <pc:docMk/>
            <pc:sldMk cId="247773390" sldId="278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10T17:12:38.531" v="4290" actId="404"/>
          <ac:spMkLst>
            <pc:docMk/>
            <pc:sldMk cId="247773390" sldId="278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8T21:51:09.188" v="3838" actId="114"/>
        <pc:sldMkLst>
          <pc:docMk/>
          <pc:sldMk cId="866985226" sldId="279"/>
        </pc:sldMkLst>
        <pc:spChg chg="mod">
          <ac:chgData name="Francoise Carre" userId="f725e01e-4d58-4643-9f65-a5249c8523c4" providerId="ADAL" clId="{79579510-AD05-4D75-882F-3AC9A2B8C6DF}" dt="2024-10-08T19:51:40.425" v="1889" actId="115"/>
          <ac:spMkLst>
            <pc:docMk/>
            <pc:sldMk cId="866985226" sldId="279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8T21:51:09.188" v="3838" actId="114"/>
          <ac:spMkLst>
            <pc:docMk/>
            <pc:sldMk cId="866985226" sldId="279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10T16:33:33.899" v="4179" actId="20577"/>
        <pc:sldMkLst>
          <pc:docMk/>
          <pc:sldMk cId="1553151928" sldId="280"/>
        </pc:sldMkLst>
        <pc:spChg chg="mod">
          <ac:chgData name="Francoise Carre" userId="f725e01e-4d58-4643-9f65-a5249c8523c4" providerId="ADAL" clId="{79579510-AD05-4D75-882F-3AC9A2B8C6DF}" dt="2024-10-08T19:51:23.132" v="1887" actId="115"/>
          <ac:spMkLst>
            <pc:docMk/>
            <pc:sldMk cId="1553151928" sldId="280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10T16:33:33.899" v="4179" actId="20577"/>
          <ac:spMkLst>
            <pc:docMk/>
            <pc:sldMk cId="1553151928" sldId="280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43:37.065" v="3968" actId="20577"/>
        <pc:sldMkLst>
          <pc:docMk/>
          <pc:sldMk cId="2290384431" sldId="281"/>
        </pc:sldMkLst>
        <pc:spChg chg="mod">
          <ac:chgData name="Francoise Carre" userId="f725e01e-4d58-4643-9f65-a5249c8523c4" providerId="ADAL" clId="{79579510-AD05-4D75-882F-3AC9A2B8C6DF}" dt="2024-10-08T19:51:50.527" v="1890" actId="115"/>
          <ac:spMkLst>
            <pc:docMk/>
            <pc:sldMk cId="2290384431" sldId="281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9T18:43:37.065" v="3968" actId="20577"/>
          <ac:spMkLst>
            <pc:docMk/>
            <pc:sldMk cId="2290384431" sldId="281"/>
            <ac:spMk id="3" creationId="{00000000-0000-0000-0000-000000000000}"/>
          </ac:spMkLst>
        </pc:spChg>
      </pc:sldChg>
      <pc:sldChg chg="modSp add">
        <pc:chgData name="Francoise Carre" userId="f725e01e-4d58-4643-9f65-a5249c8523c4" providerId="ADAL" clId="{79579510-AD05-4D75-882F-3AC9A2B8C6DF}" dt="2024-10-09T18:41:27.025" v="3961" actId="20577"/>
        <pc:sldMkLst>
          <pc:docMk/>
          <pc:sldMk cId="1747200092" sldId="282"/>
        </pc:sldMkLst>
        <pc:spChg chg="mod">
          <ac:chgData name="Francoise Carre" userId="f725e01e-4d58-4643-9f65-a5249c8523c4" providerId="ADAL" clId="{79579510-AD05-4D75-882F-3AC9A2B8C6DF}" dt="2024-10-08T19:51:31.484" v="1888" actId="115"/>
          <ac:spMkLst>
            <pc:docMk/>
            <pc:sldMk cId="1747200092" sldId="282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9T18:41:27.025" v="3961" actId="20577"/>
          <ac:spMkLst>
            <pc:docMk/>
            <pc:sldMk cId="1747200092" sldId="282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10T17:13:03.304" v="4296" actId="404"/>
        <pc:sldMkLst>
          <pc:docMk/>
          <pc:sldMk cId="907953279" sldId="283"/>
        </pc:sldMkLst>
        <pc:spChg chg="mod">
          <ac:chgData name="Francoise Carre" userId="f725e01e-4d58-4643-9f65-a5249c8523c4" providerId="ADAL" clId="{79579510-AD05-4D75-882F-3AC9A2B8C6DF}" dt="2024-10-10T17:13:03.304" v="4296" actId="404"/>
          <ac:spMkLst>
            <pc:docMk/>
            <pc:sldMk cId="907953279" sldId="283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8T22:06:00.361" v="3919" actId="20577"/>
        <pc:sldMkLst>
          <pc:docMk/>
          <pc:sldMk cId="999594790" sldId="284"/>
        </pc:sldMkLst>
        <pc:spChg chg="mod">
          <ac:chgData name="Francoise Carre" userId="f725e01e-4d58-4643-9f65-a5249c8523c4" providerId="ADAL" clId="{79579510-AD05-4D75-882F-3AC9A2B8C6DF}" dt="2024-10-08T22:06:00.361" v="3919" actId="20577"/>
          <ac:spMkLst>
            <pc:docMk/>
            <pc:sldMk cId="999594790" sldId="284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34:58.888" v="3936" actId="20577"/>
        <pc:sldMkLst>
          <pc:docMk/>
          <pc:sldMk cId="906281761" sldId="288"/>
        </pc:sldMkLst>
        <pc:spChg chg="mod">
          <ac:chgData name="Francoise Carre" userId="f725e01e-4d58-4643-9f65-a5249c8523c4" providerId="ADAL" clId="{79579510-AD05-4D75-882F-3AC9A2B8C6DF}" dt="2024-10-09T18:34:58.888" v="3936" actId="20577"/>
          <ac:spMkLst>
            <pc:docMk/>
            <pc:sldMk cId="906281761" sldId="288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10T16:31:37.251" v="4177" actId="20577"/>
        <pc:sldMkLst>
          <pc:docMk/>
          <pc:sldMk cId="1320711653" sldId="289"/>
        </pc:sldMkLst>
        <pc:spChg chg="mod">
          <ac:chgData name="Francoise Carre" userId="f725e01e-4d58-4643-9f65-a5249c8523c4" providerId="ADAL" clId="{79579510-AD05-4D75-882F-3AC9A2B8C6DF}" dt="2024-10-10T16:31:37.251" v="4177" actId="20577"/>
          <ac:spMkLst>
            <pc:docMk/>
            <pc:sldMk cId="1320711653" sldId="289"/>
            <ac:spMk id="3" creationId="{00000000-0000-0000-0000-000000000000}"/>
          </ac:spMkLst>
        </pc:spChg>
      </pc:sldChg>
      <pc:sldChg chg="modSp">
        <pc:chgData name="Francoise Carre" userId="f725e01e-4d58-4643-9f65-a5249c8523c4" providerId="ADAL" clId="{79579510-AD05-4D75-882F-3AC9A2B8C6DF}" dt="2024-10-09T18:46:58.970" v="3975" actId="115"/>
        <pc:sldMkLst>
          <pc:docMk/>
          <pc:sldMk cId="3457098026" sldId="290"/>
        </pc:sldMkLst>
        <pc:spChg chg="mod">
          <ac:chgData name="Francoise Carre" userId="f725e01e-4d58-4643-9f65-a5249c8523c4" providerId="ADAL" clId="{79579510-AD05-4D75-882F-3AC9A2B8C6DF}" dt="2024-10-09T18:46:28.300" v="3974" actId="20577"/>
          <ac:spMkLst>
            <pc:docMk/>
            <pc:sldMk cId="3457098026" sldId="290"/>
            <ac:spMk id="2" creationId="{00000000-0000-0000-0000-000000000000}"/>
          </ac:spMkLst>
        </pc:spChg>
        <pc:spChg chg="mod">
          <ac:chgData name="Francoise Carre" userId="f725e01e-4d58-4643-9f65-a5249c8523c4" providerId="ADAL" clId="{79579510-AD05-4D75-882F-3AC9A2B8C6DF}" dt="2024-10-08T16:59:11.597" v="1451" actId="115"/>
          <ac:spMkLst>
            <pc:docMk/>
            <pc:sldMk cId="3457098026" sldId="290"/>
            <ac:spMk id="4" creationId="{AC40CC7A-A0FF-4642-991B-5EBED3449987}"/>
          </ac:spMkLst>
        </pc:spChg>
        <pc:spChg chg="mod">
          <ac:chgData name="Francoise Carre" userId="f725e01e-4d58-4643-9f65-a5249c8523c4" providerId="ADAL" clId="{79579510-AD05-4D75-882F-3AC9A2B8C6DF}" dt="2024-10-09T18:46:58.970" v="3975" actId="115"/>
          <ac:spMkLst>
            <pc:docMk/>
            <pc:sldMk cId="3457098026" sldId="290"/>
            <ac:spMk id="5" creationId="{9837A5E1-18DB-45BC-B88D-C4EFE14264D9}"/>
          </ac:spMkLst>
        </pc:spChg>
      </pc:sldChg>
      <pc:sldChg chg="modSp modNotesTx">
        <pc:chgData name="Francoise Carre" userId="f725e01e-4d58-4643-9f65-a5249c8523c4" providerId="ADAL" clId="{79579510-AD05-4D75-882F-3AC9A2B8C6DF}" dt="2024-10-08T21:49:11.706" v="3837" actId="20577"/>
        <pc:sldMkLst>
          <pc:docMk/>
          <pc:sldMk cId="339822856" sldId="291"/>
        </pc:sldMkLst>
        <pc:spChg chg="mod">
          <ac:chgData name="Francoise Carre" userId="f725e01e-4d58-4643-9f65-a5249c8523c4" providerId="ADAL" clId="{79579510-AD05-4D75-882F-3AC9A2B8C6DF}" dt="2024-10-08T16:43:25.436" v="958" actId="20577"/>
          <ac:spMkLst>
            <pc:docMk/>
            <pc:sldMk cId="339822856" sldId="291"/>
            <ac:spMk id="2" creationId="{AB1B2E18-B4A2-447A-AF32-27E4795DC0E1}"/>
          </ac:spMkLst>
        </pc:spChg>
        <pc:graphicFrameChg chg="mod modGraphic">
          <ac:chgData name="Francoise Carre" userId="f725e01e-4d58-4643-9f65-a5249c8523c4" providerId="ADAL" clId="{79579510-AD05-4D75-882F-3AC9A2B8C6DF}" dt="2024-10-08T21:49:11.706" v="3837" actId="20577"/>
          <ac:graphicFrameMkLst>
            <pc:docMk/>
            <pc:sldMk cId="339822856" sldId="291"/>
            <ac:graphicFrameMk id="4" creationId="{DF4EB414-5AD2-4D55-BEE4-4256A30FD808}"/>
          </ac:graphicFrameMkLst>
        </pc:graphicFrameChg>
      </pc:sldChg>
      <pc:sldChg chg="modSp">
        <pc:chgData name="Francoise Carre" userId="f725e01e-4d58-4643-9f65-a5249c8523c4" providerId="ADAL" clId="{79579510-AD05-4D75-882F-3AC9A2B8C6DF}" dt="2024-10-08T20:10:50.247" v="2195" actId="20577"/>
        <pc:sldMkLst>
          <pc:docMk/>
          <pc:sldMk cId="1572703677" sldId="292"/>
        </pc:sldMkLst>
        <pc:spChg chg="mod">
          <ac:chgData name="Francoise Carre" userId="f725e01e-4d58-4643-9f65-a5249c8523c4" providerId="ADAL" clId="{79579510-AD05-4D75-882F-3AC9A2B8C6DF}" dt="2024-10-08T20:08:10.792" v="2122" actId="20577"/>
          <ac:spMkLst>
            <pc:docMk/>
            <pc:sldMk cId="1572703677" sldId="292"/>
            <ac:spMk id="2" creationId="{CAD55377-752E-4297-8786-665F972779E5}"/>
          </ac:spMkLst>
        </pc:spChg>
        <pc:spChg chg="mod">
          <ac:chgData name="Francoise Carre" userId="f725e01e-4d58-4643-9f65-a5249c8523c4" providerId="ADAL" clId="{79579510-AD05-4D75-882F-3AC9A2B8C6DF}" dt="2024-10-08T20:10:50.247" v="2195" actId="20577"/>
          <ac:spMkLst>
            <pc:docMk/>
            <pc:sldMk cId="1572703677" sldId="292"/>
            <ac:spMk id="4" creationId="{BC719737-0749-4274-A2BE-169E9CC63BF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C95AA-2185-4563-B419-E45C25C559CA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5DC38-28AC-4A06-9DAC-F3E46FC63A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25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AB57-59F1-46E0-A2C0-2A017AFA3F2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699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E5DC38-28AC-4A06-9DAC-F3E46FC63A8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19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AB57-59F1-46E0-A2C0-2A017AFA3F2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798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AB57-59F1-46E0-A2C0-2A017AFA3F2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2934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AB57-59F1-46E0-A2C0-2A017AFA3F2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913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groups + informal jobs in Construction and Transport:  Higher share of employment in </a:t>
            </a:r>
            <a:r>
              <a:rPr lang="en-US" b="1" dirty="0"/>
              <a:t>urban areas</a:t>
            </a:r>
            <a:r>
              <a:rPr lang="en-US" b="0" dirty="0"/>
              <a:t> than national</a:t>
            </a:r>
          </a:p>
          <a:p>
            <a:r>
              <a:rPr lang="en-US" b="0" dirty="0"/>
              <a:t>Women workers: more likely to be HBW and DWs than men.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E5DC38-28AC-4A06-9DAC-F3E46FC63A8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72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AB57-59F1-46E0-A2C0-2A017AFA3F2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557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AB57-59F1-46E0-A2C0-2A017AFA3F2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663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AB57-59F1-46E0-A2C0-2A017AFA3F2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9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7AB57-59F1-46E0-A2C0-2A017AFA3F25}" type="slidenum">
              <a:rPr lang="en-CA" smtClean="0"/>
              <a:pPr/>
              <a:t>14</a:t>
            </a:fld>
            <a:endParaRPr lang="en-C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AB57-59F1-46E0-A2C0-2A017AFA3F25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650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CA" dirty="0">
              <a:solidFill>
                <a:srgbClr val="F0E6C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E0ECE3-3A35-4957-AFE0-AB829C92302C}" type="slidenum">
              <a:rPr lang="en-CA" smtClean="0">
                <a:solidFill>
                  <a:srgbClr val="F0E6C4"/>
                </a:solidFill>
              </a:rPr>
              <a:pPr/>
              <a:t>‹#›</a:t>
            </a:fld>
            <a:endParaRPr lang="en-CA" dirty="0">
              <a:solidFill>
                <a:srgbClr val="F0E6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046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323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3090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5717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12557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9296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3644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045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1264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331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346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4485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78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8509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3434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>
              <a:solidFill>
                <a:srgbClr val="7875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50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 dirty="0">
              <a:solidFill>
                <a:srgbClr val="7875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5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507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284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E0ECE3-3A35-4957-AFE0-AB829C92302C}" type="slidenum">
              <a:rPr lang="en-CA" smtClean="0">
                <a:solidFill>
                  <a:srgbClr val="787537"/>
                </a:solidFill>
              </a:rPr>
              <a:pPr/>
              <a:t>‹#›</a:t>
            </a:fld>
            <a:endParaRPr lang="en-CA" dirty="0">
              <a:solidFill>
                <a:srgbClr val="7875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81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61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38241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3224BB-BF42-49F7-BB48-0ACC74B3F008}" type="datetimeFigureOut">
              <a:rPr lang="en-US" smtClean="0">
                <a:solidFill>
                  <a:srgbClr val="787537"/>
                </a:solidFill>
              </a:rPr>
              <a:pPr/>
              <a:t>10/10/2024</a:t>
            </a:fld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 dirty="0">
              <a:solidFill>
                <a:srgbClr val="787537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909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3224BB-BF42-49F7-BB48-0ACC74B3F008}" type="datetimeFigureOut">
              <a:rPr lang="en-US" smtClean="0"/>
              <a:pPr/>
              <a:t>10/10/2024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E0ECE3-3A35-4957-AFE0-AB829C92302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07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ormlex.ilo.org/dyn/normlex/en/f?p=NORMLEXPUB:12100:0::NO::P12100_ILO_CODE:C18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833670"/>
            <a:ext cx="8072470" cy="3109930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Regional Course on Informality: Definitions, Measurements, SDGs, and other Policy indicators</a:t>
            </a:r>
            <a:br>
              <a:rPr lang="en-C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1.5 A CLOSER LOOK AT SPECIAL GROUPS OF INFORMAL economy WORKERS</a:t>
            </a:r>
            <a:br>
              <a:rPr lang="en-US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6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new WIEGO logo (CMYK)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86202"/>
            <a:ext cx="3124200" cy="187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99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52400"/>
            <a:ext cx="8837775" cy="9906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DEMANDS FOR  POLICY: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pickers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71320"/>
            <a:ext cx="10871200" cy="4495800"/>
          </a:xfrm>
        </p:spPr>
        <p:txBody>
          <a:bodyPr>
            <a:normAutofit/>
          </a:bodyPr>
          <a:lstStyle/>
          <a:p>
            <a:pPr lvl="0"/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 from harassment, bribes, and evictions by city authorities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access recyclable waste (for sorting) without restrictions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recyclables’ markets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 of infrastructure: central sorting facilities, transportation to recycling sites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of their member organizations to bid for solid waste management contracts (successful in some cities); inclusion in public waste collection systems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384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CHALLENGES IN IDENTIFYING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of work makes them difficult for surveys to capture (particularly Street Vendors, Waste Pickers)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Data from multiple variables are required for the identification of some of these categories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Classification of industries and occupations either not sufficiently detailed or they are not used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Progress in international guidelines on </a:t>
            </a:r>
            <a:r>
              <a:rPr lang="en-US" sz="32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place of work </a:t>
            </a:r>
            <a:r>
              <a:rPr 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since     20</a:t>
            </a:r>
            <a:r>
              <a:rPr lang="en-US" sz="3200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th</a:t>
            </a:r>
            <a:r>
              <a:rPr lang="en-US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ICLS Resolution: now a key variable</a:t>
            </a:r>
            <a:endParaRPr lang="en-US" sz="3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700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55377-752E-4297-8786-665F9727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787537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How Question on Place of Work Has Been Asked: an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FCA3C-955F-4ED9-B973-20995CFDB2B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726392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No fixed work place </a:t>
            </a:r>
          </a:p>
          <a:p>
            <a:pPr lvl="0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Work place located in:</a:t>
            </a:r>
          </a:p>
          <a:p>
            <a:pPr lvl="1">
              <a:buClr>
                <a:srgbClr val="C86322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Dwellings: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Own dwelling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Structure attached to own dwelling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Open area adjacent to own dwelling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Detached structure adjacent to own dwelling</a:t>
            </a:r>
          </a:p>
          <a:p>
            <a:pPr lvl="1">
              <a:buClr>
                <a:srgbClr val="C86322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Other permanent structures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Own enterprise/office/shop but away from own dwelling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Employer’s dwelling unit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Employer’s enterprise/office/shop but outside employer’s dwelling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Built markets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19737-0749-4274-A2BE-169E9CC63BF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882640" y="1589567"/>
            <a:ext cx="5758828" cy="4572000"/>
          </a:xfrm>
        </p:spPr>
        <p:txBody>
          <a:bodyPr>
            <a:normAutofit fontScale="92500" lnSpcReduction="20000"/>
          </a:bodyPr>
          <a:lstStyle/>
          <a:p>
            <a:pPr lvl="1">
              <a:buClr>
                <a:srgbClr val="C86322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Open spaces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Street with fixed location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Street mobile 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Construction site</a:t>
            </a:r>
          </a:p>
          <a:p>
            <a:pPr lvl="2">
              <a:buClr>
                <a:srgbClr val="787537"/>
              </a:buClr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Others</a:t>
            </a:r>
          </a:p>
          <a:p>
            <a:pPr marL="685800" lvl="2" indent="0">
              <a:buClr>
                <a:srgbClr val="787537"/>
              </a:buClr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685800" lvl="2" indent="0">
              <a:buClr>
                <a:srgbClr val="787537"/>
              </a:buClr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787537"/>
              </a:buClr>
              <a:buNone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These categories are defined by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type of physical structure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2400" u="sng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Clr>
                <a:srgbClr val="787537"/>
              </a:buClr>
              <a:buNone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Clr>
                <a:srgbClr val="787537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20</a:t>
            </a:r>
            <a:r>
              <a:rPr lang="en-US" sz="24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ICLS – ICSE18 key variable identifies basic categories – based on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type of </a:t>
            </a:r>
            <a:r>
              <a:rPr lang="en-US" sz="2600" i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location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1572703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11" y="115479"/>
            <a:ext cx="10871200" cy="99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BASIC CATEGORIES RECOMMENDED BY 20th ICLS FOR ‘PLACE OF WORK’  </a:t>
            </a:r>
            <a:r>
              <a:rPr lang="en-US" sz="24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KEY VARIABLE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0CC7A-A0FF-4642-991B-5EBED344998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b="1" dirty="0"/>
              <a:t>Work at home: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■ </a:t>
            </a:r>
            <a:r>
              <a:rPr lang="en-US" u="sng" dirty="0"/>
              <a:t>own</a:t>
            </a:r>
            <a:r>
              <a:rPr lang="en-US" dirty="0"/>
              <a:t> home (or area outside);</a:t>
            </a:r>
          </a:p>
          <a:p>
            <a:pPr marL="0" lvl="0" indent="0">
              <a:buNone/>
            </a:pPr>
            <a:r>
              <a:rPr lang="en-US" dirty="0"/>
              <a:t>■ own household farm;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/>
              <a:t>No fixed place of work: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■ water, air or land-based vehicle;</a:t>
            </a:r>
          </a:p>
          <a:p>
            <a:pPr marL="0" lvl="0" indent="0">
              <a:buNone/>
            </a:pPr>
            <a:r>
              <a:rPr lang="en-US" dirty="0"/>
              <a:t>■ door-to-door;</a:t>
            </a:r>
          </a:p>
          <a:p>
            <a:pPr marL="0" lvl="0" indent="0">
              <a:buNone/>
            </a:pPr>
            <a:r>
              <a:rPr lang="en-US" dirty="0"/>
              <a:t>■ street or other public space;</a:t>
            </a:r>
          </a:p>
          <a:p>
            <a:pPr marL="0" lvl="0" indent="0">
              <a:buNone/>
            </a:pPr>
            <a:r>
              <a:rPr lang="en-US" dirty="0"/>
              <a:t>■ market;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37A5E1-18DB-45BC-B88D-C4EFE14264D9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With a fixed place of work outside the home: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■ </a:t>
            </a:r>
            <a:r>
              <a:rPr lang="en-US" u="sng" dirty="0"/>
              <a:t>client’s</a:t>
            </a:r>
            <a:r>
              <a:rPr lang="en-US" dirty="0"/>
              <a:t> or </a:t>
            </a:r>
            <a:r>
              <a:rPr lang="en-US" u="sng" dirty="0"/>
              <a:t>employer’s</a:t>
            </a:r>
            <a:r>
              <a:rPr lang="en-US" dirty="0"/>
              <a:t> </a:t>
            </a:r>
            <a:r>
              <a:rPr lang="en-US" u="sng" dirty="0"/>
              <a:t>home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■ employer’s workplace or site;</a:t>
            </a:r>
          </a:p>
          <a:p>
            <a:pPr marL="0" indent="0">
              <a:buNone/>
            </a:pPr>
            <a:r>
              <a:rPr lang="en-US" dirty="0"/>
              <a:t>■ own business premises;</a:t>
            </a:r>
          </a:p>
          <a:p>
            <a:pPr marL="0" indent="0">
              <a:buNone/>
            </a:pPr>
            <a:r>
              <a:rPr lang="en-US" dirty="0"/>
              <a:t>■ client’s workplace or site;</a:t>
            </a:r>
          </a:p>
          <a:p>
            <a:pPr marL="0" indent="0">
              <a:buNone/>
            </a:pPr>
            <a:r>
              <a:rPr lang="en-US" dirty="0"/>
              <a:t>■ no single type of location;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Other type of location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098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and measurement of groups:  </a:t>
            </a:r>
            <a:r>
              <a:rPr lang="en-C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workers: the category of primarily nonagricultural workers who perform remunerative work (for pay or profit) in their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home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adjacent grounds or premises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(some do processing of agricultural products)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workers who work from home: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workers without employees working in their own home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Homeworkers --sub-contracted wage or piece rate workers who work in their own home for a firm or its contractors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Contributing Family Workers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Home-based workers is often used to refer to all categories. </a:t>
            </a:r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254" y="228600"/>
            <a:ext cx="9277546" cy="99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 - DISTINCT STATUS IN EMPLOYMENT CATEGORIES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33254" y="1583703"/>
            <a:ext cx="10077253" cy="4628561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Tx/>
              <a:buSzPct val="70000"/>
              <a:buFont typeface="+mj-lt"/>
              <a:buAutoNum type="alphaUcPeriod"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workers 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independently at home, “self-employed”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entrepreneurial risks (make investments, obtain loans, buy equipment and sell their finished goods themselves)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employers (with hired workers), “own-account” operators (without hired workers)</a:t>
            </a:r>
          </a:p>
          <a:p>
            <a:pPr marL="365760" lvl="1" indent="0">
              <a:buNone/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Tx/>
              <a:buSzPct val="70000"/>
              <a:buFont typeface="+mj-lt"/>
              <a:buAutoNum type="alphaUcPeriod"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Sub-contracted piece rate or wage workers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work in their own homes for a firm or its contractors. 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Sub-contracted homeworkers provide their own workspace and are not directly supervised by the company for which they produce.  Are often treated as independent workers.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But: they are dependent on the contractor for work orders, raw material, specifications and access to markets for sale of finished goods.  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Statistically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Dependent contractors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(meet ICSE18 criteria), or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Employee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(if their status is changed by government policy) </a:t>
            </a:r>
          </a:p>
          <a:p>
            <a:pPr marL="365760" lvl="1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(Independent workers without employee if dependency criteria are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met.)</a:t>
            </a:r>
          </a:p>
          <a:p>
            <a:pPr lvl="1"/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>
              <a:buClrTx/>
              <a:buSzPct val="70000"/>
              <a:buFont typeface="+mj-lt"/>
              <a:buAutoNum type="alphaUcPeriod"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Contributing family workers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(dependent)</a:t>
            </a:r>
          </a:p>
        </p:txBody>
      </p:sp>
    </p:spTree>
    <p:extLst>
      <p:ext uri="{BB962C8B-B14F-4D97-AF65-F5344CB8AC3E}">
        <p14:creationId xmlns:p14="http://schemas.microsoft.com/office/powerpoint/2010/main" val="614437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07335"/>
            <a:ext cx="9473184" cy="99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 AND HOMEWORKERS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Classifying these workers was a major issue in the 20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ICLS revision of International Classification of Status in Employment, i.e. capturing workers who occupy an intermediate status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Dependent Contractor category (ICSE18).</a:t>
            </a:r>
          </a:p>
          <a:p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24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Identification 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of home-based workers and homeworkers requires having data on: place work, activity status, sector, degree of autonomy, type of access to market, and sub-contracting terms.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2137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and measurement: 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WORKERS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6704" y="1600200"/>
            <a:ext cx="10871200" cy="4495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workers are unique; they are:</a:t>
            </a:r>
          </a:p>
          <a:p>
            <a:pPr marL="77724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of households, or employed by an agency and dispatched; or</a:t>
            </a:r>
          </a:p>
          <a:p>
            <a:pPr marL="77724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providers employed for profit to provide domestic services to households: as independent workers, or as dependent contractors (access customers through an agency)</a:t>
            </a:r>
          </a:p>
          <a:p>
            <a:pPr marL="777240" lvl="1" indent="-457200">
              <a:buFont typeface="Arial" panose="020B0604020202020204" pitchFamily="34" charset="0"/>
              <a:buChar char="•"/>
            </a:pPr>
            <a:endParaRPr lang="en-US" sz="19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Of the 4 main groups considered, domestic workers are the only one routinely identified in national statistics—still they are often under-enumerated and misclassified -for example, as home-based workers</a:t>
            </a:r>
          </a:p>
          <a:p>
            <a:pPr marL="0" indent="0">
              <a:buNone/>
            </a:pPr>
            <a:endParaRPr lang="en-US" sz="17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Can be identified by using a combination of national occupational codes, industry codes, place of work, and informal work status </a:t>
            </a:r>
          </a:p>
        </p:txBody>
      </p:sp>
    </p:spTree>
    <p:extLst>
      <p:ext uri="{BB962C8B-B14F-4D97-AF65-F5344CB8AC3E}">
        <p14:creationId xmlns:p14="http://schemas.microsoft.com/office/powerpoint/2010/main" val="2436320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57480"/>
            <a:ext cx="9470136" cy="990600"/>
          </a:xfrm>
        </p:spPr>
        <p:txBody>
          <a:bodyPr>
            <a:normAutofit/>
          </a:bodyPr>
          <a:lstStyle/>
          <a:p>
            <a:r>
              <a:rPr lang="en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and measurement: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 VENDORS AND MARKET TRADERS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 vendor --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those who sell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public spaces other than a store, and those who sell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public spaces, such as: hairdressers or barbers; shoe shiners and repairers; and bicycle, motorcycle, car, or truck mechanics. </a:t>
            </a:r>
          </a:p>
          <a:p>
            <a:pPr marL="0" indent="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lvl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“Street”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interpreted broadly to include vendors who sell in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non-private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spaces, including sidewalks, parks, alleyways and other open-air locations; around construction sites, sports stadiums, transport junctions; and on public transport.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traders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those who sell goods or provide services in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built markets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publicly, or privately, owned land </a:t>
            </a:r>
          </a:p>
        </p:txBody>
      </p:sp>
    </p:spTree>
    <p:extLst>
      <p:ext uri="{BB962C8B-B14F-4D97-AF65-F5344CB8AC3E}">
        <p14:creationId xmlns:p14="http://schemas.microsoft.com/office/powerpoint/2010/main" val="1527700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9546336" cy="99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 VENDORS AND MARKET TRADERS-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Compilation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Persons vending 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goods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at public places are usually identified by their 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occupational classification </a:t>
            </a:r>
          </a:p>
          <a:p>
            <a:pPr marL="0" indent="0" algn="just">
              <a:buNone/>
            </a:pPr>
            <a:endParaRPr lang="en-US" sz="11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Persons selling 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services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in public places can be identified by using 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occupational classification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or </a:t>
            </a: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industrial classification</a:t>
            </a:r>
            <a:endParaRPr lang="en-US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either classification usually would need to be combined with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of work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codes </a:t>
            </a:r>
          </a:p>
        </p:txBody>
      </p:sp>
    </p:spTree>
    <p:extLst>
      <p:ext uri="{BB962C8B-B14F-4D97-AF65-F5344CB8AC3E}">
        <p14:creationId xmlns:p14="http://schemas.microsoft.com/office/powerpoint/2010/main" val="144614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workers, domestic workers, street vendors and market traders, and waste pickers:  characteristics and significance 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needs and policy demands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challenges and definitions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demand for statistics by worker groups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Networks of organizations of workers in informal employment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81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 PICKERS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1023" y="1600199"/>
            <a:ext cx="11047041" cy="479117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who do the primary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collecting and sorting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waste. 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They extract and reclaim re-usable and recyclable materials from mixed types of waste that others have cast aside. (May collect directly from households)</a:t>
            </a: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Most countries do not have a specific code for identification either in their occupation or industry classification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Relevant industry or occupation codes relate to garbage collection, transportation and disposal.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from Brazil brief-- Combination of: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 9612: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Refuse Sorters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pickers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Cross-tabulation of Occupation 9611-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Garbage and Recycling Collectors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(mostly formal)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38000-Waste collection, treatment and disposal; materials recovery &amp;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 status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Subset = find additional waste pickers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from a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 survey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likely will be an underestimate (mobile/seasonal populations). Other modes of data collection are important for this group at this point.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“Citizen-generated” data initiatives.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159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90893"/>
            <a:ext cx="9317736" cy="99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DEMAND FOR STATISTICS BY WORKER ORGANIZATIONS -</a:t>
            </a:r>
            <a:b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ILO-WIEGO &amp;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WIEGO PUBLICATIONS (www.wiego.org)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7534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 to: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ILO. 2023 &amp; 2018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and Men in the Informal Economy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WIEGO. 2024.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 Vendors and Market Traders in 12 Countries: A Statistical Profile.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no. 40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ILO &amp; WIEGO. 2022.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Workers in the World: A Statistical Profile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Brief no. 32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ILO &amp; WIEGO. 2021.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 in the World: A Statistical Profile.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no. 27</a:t>
            </a:r>
          </a:p>
          <a:p>
            <a:pPr marL="0" indent="0">
              <a:buNone/>
            </a:pP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briefs including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picker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statistics: </a:t>
            </a:r>
          </a:p>
          <a:p>
            <a:r>
              <a:rPr lang="en-US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Impact of Covid-19 on Employment in India: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 Brief no. 38</a:t>
            </a:r>
          </a:p>
          <a:p>
            <a:r>
              <a:rPr lang="en-US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in Informal Employment in El Salvador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Statistical Profile, 2019-2021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WIEGO Brief no. 36</a:t>
            </a:r>
          </a:p>
          <a:p>
            <a:r>
              <a:rPr lang="en-US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in Informal Employment in Peru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 Brief no. 34</a:t>
            </a:r>
          </a:p>
          <a:p>
            <a:r>
              <a:rPr lang="en-US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 Workers in Brazil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 Brief no. 33</a:t>
            </a:r>
          </a:p>
          <a:p>
            <a:r>
              <a:rPr lang="en-US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 on Waste Pickers in Brazil.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 Brief No. 2</a:t>
            </a:r>
          </a:p>
          <a:p>
            <a:pPr marL="0" indent="0">
              <a:buNone/>
            </a:pP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from:  International Domestic Worker Federation (IDWF); HomeNet International (HNI); StreetNet International (SNI); International Association of Waste Pickers; the Self-Employed Women’s Association (SEWA); country worker groups.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73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0"/>
            <a:ext cx="9622536" cy="99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DEMAND FOR STATISTICS BY  WORKER GROUPS AND WIEGO PUBLICATIONS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HomeNet South Asia—requester and collaborating group: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Koolwal, G and J Vanek. 2020.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 in Bangladesh.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 brief no. 25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Raveendran, G. 2020.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ome-Based Workers in India.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 brief no. 23</a:t>
            </a: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Akhtar, S. 2020.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Home-Based Workers in Pakistan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 brief no. 26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Koolwal, G and J. Vanek. 2021.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 in Nepal, 2017/18.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WIEGO brief no. 28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7953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NETWORKS OF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MEMBER-BASED ORGANIZATIONS OF INFORMAL WORKERS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9241" y="1637907"/>
            <a:ext cx="10067827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Networks, their affiliates &amp; other MBOs are potential requesters: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HomeNet International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HomeNet South Asia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HomeNet Southeast Asia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HomeNet Thailand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StreetNet International: 5 affiliates in Asia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Domestic Workers Federation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(affiliates in Bangladesh, Cambodia, Hongkong, India, Indonesia, Malaysia, Philippines, South Korea, Sri Lanka, Taiwan, Thailand)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Alliance of Waste Pickers (2024)</a:t>
            </a:r>
          </a:p>
        </p:txBody>
      </p:sp>
    </p:spTree>
    <p:extLst>
      <p:ext uri="{BB962C8B-B14F-4D97-AF65-F5344CB8AC3E}">
        <p14:creationId xmlns:p14="http://schemas.microsoft.com/office/powerpoint/2010/main" val="99959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0"/>
            <a:ext cx="9851136" cy="16002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WORKERS – HOME-BASED WORKERS -  STREET VENDORS AND MARKET TRADERS – WASTE PICKERS 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old/traditional  occupations, or the results of subcontracting chains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largely informal 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 large numbers of women; often low earnings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operate mostly without government regulations and social protection 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largely invisible in policy discussions, needs rarely addressed</a:t>
            </a:r>
          </a:p>
          <a:p>
            <a:pPr marL="320040" lvl="1" indent="0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9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IMPORTANT TO HAVE STATISTICS ON THESE GROUPS OF WORKERS?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PART OF THE LABOUR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564849"/>
            <a:ext cx="10871200" cy="4619135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groups: Ex.   Thailand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HBWs + DWs + SVs + Market Traders (+motorcycle taxi drivers) =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21.5% of Bangkok employment; 20.0% of 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Thailand;  15.6% of national employment</a:t>
            </a:r>
          </a:p>
          <a:p>
            <a:pPr marL="685800" lvl="2" indent="0">
              <a:buNone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HBWs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9% of total employment 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globally 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(ILO)</a:t>
            </a:r>
            <a:endParaRPr lang="en-US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8% of total employment in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and emerging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economies of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Asia and the Pacific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10% in developing and emerging economies of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 and Southeastern Asia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(excl. China)</a:t>
            </a:r>
          </a:p>
          <a:p>
            <a:pPr marL="685800" lvl="2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DWs: 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2.3% of total employment 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globally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(ILO)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2.1%  in developing and emerging economies of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Asia and the Pacific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1.5%  in developing and emerging economies of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 and Southeastern Asia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SVs and Market Traders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 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2022-23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	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3% of national employment; 6% in urban India </a:t>
            </a:r>
            <a:endParaRPr lang="en-US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Thailand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2.1% national; 2.6% in urban Thailand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pickers? </a:t>
            </a:r>
            <a:r>
              <a:rPr lang="en-US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measured. </a:t>
            </a:r>
            <a:r>
              <a:rPr lang="en-US" sz="7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Brazil </a:t>
            </a:r>
            <a:r>
              <a:rPr lang="en-US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2019:  0.3% of employment</a:t>
            </a:r>
          </a:p>
          <a:p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development : focus on improving the economic and social situation of workers in these jobs in addition to developing  programmes in new economic se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ctors</a:t>
            </a:r>
          </a:p>
        </p:txBody>
      </p:sp>
    </p:spTree>
    <p:extLst>
      <p:ext uri="{BB962C8B-B14F-4D97-AF65-F5344CB8AC3E}">
        <p14:creationId xmlns:p14="http://schemas.microsoft.com/office/powerpoint/2010/main" val="132071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2E18-B4A2-447A-AF32-27E4795DC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SIGNIFICANCE: SIX GROUPS OF URBAN INFORMAL WORKERS – INDIA 2022-23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/>
              <a:t>* </a:t>
            </a:r>
            <a:r>
              <a:rPr lang="en-US" sz="1600" dirty="0"/>
              <a:t>Include</a:t>
            </a:r>
            <a:r>
              <a:rPr lang="en-US" sz="1600" b="1" dirty="0"/>
              <a:t>s</a:t>
            </a:r>
            <a:r>
              <a:rPr lang="en-US" sz="1600" dirty="0"/>
              <a:t> all informal workers in the general industry category. All other groups potentially include both formal and informal workers </a:t>
            </a:r>
            <a:br>
              <a:rPr lang="en-US" sz="1600" dirty="0"/>
            </a:br>
            <a:r>
              <a:rPr lang="en-US" sz="1600" b="1" dirty="0">
                <a:sym typeface="Wingdings" panose="05000000000000000000" pitchFamily="2" charset="2"/>
              </a:rPr>
              <a:t> in reality: 4 MAJOR GROUPS ARE 100% INFORMAL JOBS </a:t>
            </a:r>
            <a:endParaRPr lang="en-US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4EB414-5AD2-4D55-BEE4-4256A30FD80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97384440"/>
              </p:ext>
            </p:extLst>
          </p:nvPr>
        </p:nvGraphicFramePr>
        <p:xfrm>
          <a:off x="1150069" y="1611983"/>
          <a:ext cx="9719035" cy="5095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8765">
                  <a:extLst>
                    <a:ext uri="{9D8B030D-6E8A-4147-A177-3AD203B41FA5}">
                      <a16:colId xmlns:a16="http://schemas.microsoft.com/office/drawing/2014/main" val="2002728018"/>
                    </a:ext>
                  </a:extLst>
                </a:gridCol>
                <a:gridCol w="1323195">
                  <a:extLst>
                    <a:ext uri="{9D8B030D-6E8A-4147-A177-3AD203B41FA5}">
                      <a16:colId xmlns:a16="http://schemas.microsoft.com/office/drawing/2014/main" val="2886004700"/>
                    </a:ext>
                  </a:extLst>
                </a:gridCol>
                <a:gridCol w="1333944">
                  <a:extLst>
                    <a:ext uri="{9D8B030D-6E8A-4147-A177-3AD203B41FA5}">
                      <a16:colId xmlns:a16="http://schemas.microsoft.com/office/drawing/2014/main" val="504184960"/>
                    </a:ext>
                  </a:extLst>
                </a:gridCol>
                <a:gridCol w="1333944">
                  <a:extLst>
                    <a:ext uri="{9D8B030D-6E8A-4147-A177-3AD203B41FA5}">
                      <a16:colId xmlns:a16="http://schemas.microsoft.com/office/drawing/2014/main" val="2094997628"/>
                    </a:ext>
                  </a:extLst>
                </a:gridCol>
                <a:gridCol w="949376">
                  <a:extLst>
                    <a:ext uri="{9D8B030D-6E8A-4147-A177-3AD203B41FA5}">
                      <a16:colId xmlns:a16="http://schemas.microsoft.com/office/drawing/2014/main" val="3140880668"/>
                    </a:ext>
                  </a:extLst>
                </a:gridCol>
                <a:gridCol w="1231251">
                  <a:extLst>
                    <a:ext uri="{9D8B030D-6E8A-4147-A177-3AD203B41FA5}">
                      <a16:colId xmlns:a16="http://schemas.microsoft.com/office/drawing/2014/main" val="1515758898"/>
                    </a:ext>
                  </a:extLst>
                </a:gridCol>
                <a:gridCol w="1128560">
                  <a:extLst>
                    <a:ext uri="{9D8B030D-6E8A-4147-A177-3AD203B41FA5}">
                      <a16:colId xmlns:a16="http://schemas.microsoft.com/office/drawing/2014/main" val="3450293429"/>
                    </a:ext>
                  </a:extLst>
                </a:gridCol>
              </a:tblGrid>
              <a:tr h="58647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Groups of workers by sex in India and urban India, 2022-23: Millions and percent of employment in parentheses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617984"/>
                  </a:ext>
                </a:extLst>
              </a:tr>
              <a:tr h="25977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Worker’s Group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TOTAL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Women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Men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TOTAL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Women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Men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54173413"/>
                  </a:ext>
                </a:extLst>
              </a:tr>
              <a:tr h="2122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INDIA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highlight>
                            <a:srgbClr val="FFFF00"/>
                          </a:highlight>
                        </a:rPr>
                        <a:t>URBAN </a:t>
                      </a:r>
                      <a:r>
                        <a:rPr lang="en-US" sz="1400" b="1" u="none" dirty="0">
                          <a:effectLst/>
                        </a:rPr>
                        <a:t>INDIA</a:t>
                      </a:r>
                      <a:endParaRPr lang="en-US" sz="18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930084"/>
                  </a:ext>
                </a:extLst>
              </a:tr>
              <a:tr h="618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Home-Based Workers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73.93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(13.7)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44.29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(28.6)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29.64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(7.7)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21.21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(12.4)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11.23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(29.4)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9.98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(7.5)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98900668"/>
                  </a:ext>
                </a:extLst>
              </a:tr>
              <a:tr h="4921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Domestic Workers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7.98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(1.5)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5.59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(3.6)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2.39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(0.6)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6.38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(3.7)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4.62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(12.1)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1.76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(1.3)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18724330"/>
                  </a:ext>
                </a:extLst>
              </a:tr>
              <a:tr h="7524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Street Vendors/mkt.traders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16.54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(3.1)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6.90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(4.5)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9.64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(2.5)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10.67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(6.2)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5.08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(13.3)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5.59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(4.2)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79912826"/>
                  </a:ext>
                </a:extLst>
              </a:tr>
              <a:tr h="4921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Waste Pickers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0.59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(0.1)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0.10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(0.1)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0.49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(0.1)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0.34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(0.2)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0.06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(0.2)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0.28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(0.2)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67879020"/>
                  </a:ext>
                </a:extLst>
              </a:tr>
              <a:tr h="618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Informal Construction*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68.63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(12.7)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6.89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(4.5)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61.74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(16.0)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17.24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(10.1)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1.25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(3.3)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15.99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(12.0)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18882716"/>
                  </a:ext>
                </a:extLst>
              </a:tr>
              <a:tr h="4921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Informal Transport*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21.64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(4.0)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0.08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(0.1)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21.56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(5.6)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10.03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(5.9)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0.03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(0.1)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10.00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(7.5)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69455255"/>
                  </a:ext>
                </a:extLst>
              </a:tr>
              <a:tr h="4025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All Groups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189.31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(35.0)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63.85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41.3</a:t>
                      </a: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125.45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(32.6)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65.88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(38.5)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22.27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58.4</a:t>
                      </a: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43.60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(32.8)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5498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2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990"/>
            <a:ext cx="9393936" cy="1196214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CORE NEEDS AND POLICY DEMANDS FOR THESE GROUPS OF WORKERS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as workers who make a valuable contribution to the economy and society as part of the economically active population</a:t>
            </a:r>
          </a:p>
          <a:p>
            <a:pPr marL="0" indent="0">
              <a:buNone/>
            </a:pPr>
            <a:endParaRPr lang="en-CA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right </a:t>
            </a:r>
            <a:r>
              <a:rPr lang="en-CA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subjected to punitive regulations, policies, or practices (ex. goods confiscation)</a:t>
            </a:r>
          </a:p>
          <a:p>
            <a:pPr marL="0" indent="0">
              <a:buNone/>
            </a:pP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enjoy specific promotional and protective measures for their activities, including protection against exploitation by intermediaries (ex. for work on contract)</a:t>
            </a:r>
          </a:p>
          <a:p>
            <a:pPr marL="0" indent="0">
              <a:buNone/>
            </a:pPr>
            <a:endParaRPr lang="en-C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included in economic development policies--local policies to begin with.</a:t>
            </a:r>
          </a:p>
          <a:p>
            <a:pPr marL="0" indent="0">
              <a:buNone/>
            </a:pPr>
            <a:endParaRPr lang="en-CA" sz="1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proposed in the ILC Recommendations on the </a:t>
            </a:r>
            <a:r>
              <a:rPr lang="en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from the Informal to the Formal Economy (R204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 what they might mean: from the perspective of workers (the points above) and from the perspective of </a:t>
            </a:r>
            <a:r>
              <a:rPr lang="en-C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categories of workers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914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DEMANDS FOR  POLICY: 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Home-based workers 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(including homeworkers/dependent contractors)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5872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from being subjected to poor quality raw materials, arbitrary cancellation of work orders, arbitrary rejection of goods, or delayed payments (sub-contracted)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to basic infrastructure services – water, electricity, sanitation – at their homes, which are </a:t>
            </a:r>
            <a:r>
              <a:rPr lang="en-CA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workplaces</a:t>
            </a: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including access to public </a:t>
            </a:r>
            <a:r>
              <a:rPr lang="en-CA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</a:t>
            </a: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(transport goods)</a:t>
            </a:r>
          </a:p>
          <a:p>
            <a:pPr>
              <a:buFont typeface="Wingdings" panose="05000000000000000000" pitchFamily="2" charset="2"/>
              <a:buChar char="q"/>
            </a:pPr>
            <a:endParaRPr lang="en-CA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markets for their goods and services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to fair prices in markets (for independent workers), and fair piece-rates (sub-contracted, dependent contractors)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985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228600"/>
            <a:ext cx="9585960" cy="9906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DEMANDS FOR  POLICY:  </a:t>
            </a:r>
            <a:r>
              <a:rPr lang="en-C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Workers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48411" y="1600200"/>
            <a:ext cx="10039547" cy="4495800"/>
          </a:xfrm>
        </p:spPr>
        <p:txBody>
          <a:bodyPr>
            <a:normAutofit fontScale="70000" lnSpcReduction="20000"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a living wage and working conditions such as rest hours, weekly time off and leave, overtime pay, sick leave, health insurance, and pensions 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 from harassment or abuse by recruiters or employers (households)</a:t>
            </a:r>
          </a:p>
          <a:p>
            <a:pPr lv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 from exploitation by agencies, other intermediaries and digital labor platforms (e.g. for cross-border migrants)</a:t>
            </a:r>
          </a:p>
          <a:p>
            <a:pPr lv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ILO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C189 - Domestic Workers Convention, 2011 (No. 189)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accompanying Recommendations as a minimum set of conditions in every country. 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contingent on country ratification and enforcement.)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See: ILO (2021)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decent work a reality for domestic workers: Progress and prospects ten years after the adoption of the Domestic Workers Convention, 2011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(No. 189)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0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52400"/>
            <a:ext cx="9393936" cy="9906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DEMANDS FOR  POLICY:  </a:t>
            </a:r>
            <a:r>
              <a:rPr lang="en-C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 Vendors and Market Traders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Operate in </a:t>
            </a:r>
            <a:r>
              <a:rPr lang="en-C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space</a:t>
            </a:r>
            <a:r>
              <a:rPr lang="en-CA" sz="26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affected by </a:t>
            </a:r>
            <a:r>
              <a:rPr lang="en-C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 policies, national and local regulations.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 from harassment, confiscation of goods, evictions, arbitrary warrants and convictions, arbitrary relocations, unofficial payments and/or bribes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 from fear of authorities and </a:t>
            </a:r>
            <a:r>
              <a:rPr lang="en-C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mafia</a:t>
            </a: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have the natural markets of street vendors recognized and built into urban zoning and land allocation plans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vend in public spaces under fair and reasonable conditions (which balance competing rights of different users of public spaces)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fair and transparent allocation of permits and licenses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 from exploitation by intermediaries who take high fees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151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WIEGO PPT Template">
  <a:themeElements>
    <a:clrScheme name="WIEGO ppt 1">
      <a:dk1>
        <a:sysClr val="windowText" lastClr="000000"/>
      </a:dk1>
      <a:lt1>
        <a:srgbClr val="FFFFFF"/>
      </a:lt1>
      <a:dk2>
        <a:srgbClr val="787537"/>
      </a:dk2>
      <a:lt2>
        <a:srgbClr val="F0E6C4"/>
      </a:lt2>
      <a:accent1>
        <a:srgbClr val="C86322"/>
      </a:accent1>
      <a:accent2>
        <a:srgbClr val="787537"/>
      </a:accent2>
      <a:accent3>
        <a:srgbClr val="F0E6C4"/>
      </a:accent3>
      <a:accent4>
        <a:srgbClr val="F0E6C4"/>
      </a:accent4>
      <a:accent5>
        <a:srgbClr val="787537"/>
      </a:accent5>
      <a:accent6>
        <a:srgbClr val="CCCC99"/>
      </a:accent6>
      <a:hlink>
        <a:srgbClr val="C86322"/>
      </a:hlink>
      <a:folHlink>
        <a:srgbClr val="C0B679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EGO PPT Template">
  <a:themeElements>
    <a:clrScheme name="WIEGO ppt 1">
      <a:dk1>
        <a:sysClr val="windowText" lastClr="000000"/>
      </a:dk1>
      <a:lt1>
        <a:srgbClr val="FFFFFF"/>
      </a:lt1>
      <a:dk2>
        <a:srgbClr val="787537"/>
      </a:dk2>
      <a:lt2>
        <a:srgbClr val="F0E6C4"/>
      </a:lt2>
      <a:accent1>
        <a:srgbClr val="C86322"/>
      </a:accent1>
      <a:accent2>
        <a:srgbClr val="787537"/>
      </a:accent2>
      <a:accent3>
        <a:srgbClr val="F0E6C4"/>
      </a:accent3>
      <a:accent4>
        <a:srgbClr val="F0E6C4"/>
      </a:accent4>
      <a:accent5>
        <a:srgbClr val="787537"/>
      </a:accent5>
      <a:accent6>
        <a:srgbClr val="CCCC99"/>
      </a:accent6>
      <a:hlink>
        <a:srgbClr val="C86322"/>
      </a:hlink>
      <a:folHlink>
        <a:srgbClr val="C0B679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3A8FD2828F6C4291AD34D52D5045F0" ma:contentTypeVersion="19" ma:contentTypeDescription="Create a new document." ma:contentTypeScope="" ma:versionID="3e0bb2ff04581ed106b0cde2480fe409">
  <xsd:schema xmlns:xsd="http://www.w3.org/2001/XMLSchema" xmlns:xs="http://www.w3.org/2001/XMLSchema" xmlns:p="http://schemas.microsoft.com/office/2006/metadata/properties" xmlns:ns1="http://schemas.microsoft.com/sharepoint/v3" xmlns:ns3="2ec04b35-0b49-43e6-8140-e250d4f88932" xmlns:ns4="59a4cbcb-7ffb-42c9-89bb-e9c8e9497487" targetNamespace="http://schemas.microsoft.com/office/2006/metadata/properties" ma:root="true" ma:fieldsID="d0a83bed1ded8d9092766be7f5cf14d6" ns1:_="" ns3:_="" ns4:_="">
    <xsd:import namespace="http://schemas.microsoft.com/sharepoint/v3"/>
    <xsd:import namespace="2ec04b35-0b49-43e6-8140-e250d4f88932"/>
    <xsd:import namespace="59a4cbcb-7ffb-42c9-89bb-e9c8e94974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c04b35-0b49-43e6-8140-e250d4f889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a4cbcb-7ffb-42c9-89bb-e9c8e9497487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C86585-2163-4304-A5A3-0D2A59162073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2ec04b35-0b49-43e6-8140-e250d4f88932"/>
    <ds:schemaRef ds:uri="http://schemas.microsoft.com/sharepoint/v3"/>
    <ds:schemaRef ds:uri="http://schemas.openxmlformats.org/package/2006/metadata/core-properties"/>
    <ds:schemaRef ds:uri="59a4cbcb-7ffb-42c9-89bb-e9c8e949748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10D2D7C-C57F-4262-ADE3-346B5C048B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822A14-D761-4A41-ACD9-6DB55C8102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ec04b35-0b49-43e6-8140-e250d4f88932"/>
    <ds:schemaRef ds:uri="59a4cbcb-7ffb-42c9-89bb-e9c8e94974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2641</Words>
  <Application>Microsoft Office PowerPoint</Application>
  <PresentationFormat>Widescreen</PresentationFormat>
  <Paragraphs>324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Tahoma</vt:lpstr>
      <vt:lpstr>Times New Roman</vt:lpstr>
      <vt:lpstr>Tw Cen MT</vt:lpstr>
      <vt:lpstr>Wingdings</vt:lpstr>
      <vt:lpstr>Wingdings 2</vt:lpstr>
      <vt:lpstr>1_WIEGO PPT Template</vt:lpstr>
      <vt:lpstr>WIEGO PPT Template</vt:lpstr>
      <vt:lpstr>2024 Regional Course on Informality: Definitions, Measurements, SDGs, and other Policy indicators  Session 1.5 A CLOSER LOOK AT SPECIAL GROUPS OF INFORMAL economy WORKERS </vt:lpstr>
      <vt:lpstr>OUTLINE</vt:lpstr>
      <vt:lpstr>DOMESTIC WORKERS – HOME-BASED WORKERS -  STREET VENDORS AND MARKET TRADERS – WASTE PICKERS  </vt:lpstr>
      <vt:lpstr>WHY IMPORTANT TO HAVE STATISTICS ON THESE GROUPS OF WORKERS?  SIGNIFICANT PART OF THE LABOUR FORCE</vt:lpstr>
      <vt:lpstr>SIGNIFICANCE: SIX GROUPS OF URBAN INFORMAL WORKERS – INDIA 2022-23 * Includes all informal workers in the general industry category. All other groups potentially include both formal and informal workers   in reality: 4 MAJOR GROUPS ARE 100% INFORMAL JOBS </vt:lpstr>
      <vt:lpstr>COMMON CORE NEEDS AND POLICY DEMANDS FOR THESE GROUPS OF WORKERS</vt:lpstr>
      <vt:lpstr>SPECIFIC DEMANDS FOR  POLICY:  Home-based workers  (including homeworkers/dependent contractors)</vt:lpstr>
      <vt:lpstr>SPECIFIC DEMANDS FOR  POLICY:  Domestic Workers</vt:lpstr>
      <vt:lpstr>SPECIFIC DEMANDS FOR  POLICY:  Street Vendors and Market Traders</vt:lpstr>
      <vt:lpstr>SPECIFIC DEMANDS FOR  POLICY: Waste pickers</vt:lpstr>
      <vt:lpstr>STATISTICAL CHALLENGES IN IDENTIFYING GROUPS</vt:lpstr>
      <vt:lpstr>How Question on Place of Work Has Been Asked: an Example</vt:lpstr>
      <vt:lpstr>BASIC CATEGORIES RECOMMENDED BY 20th ICLS FOR ‘PLACE OF WORK’  KEY VARIABLE</vt:lpstr>
      <vt:lpstr>Identification and measurement of groups:  HOME-BASED WORKERS</vt:lpstr>
      <vt:lpstr>HOME-BASED WORKERS - DISTINCT STATUS IN EMPLOYMENT CATEGORIES</vt:lpstr>
      <vt:lpstr>HOME-BASED WORKERS AND HOMEWORKERS-cont’d</vt:lpstr>
      <vt:lpstr>Identification and measurement: DOMESTIC WORKERS </vt:lpstr>
      <vt:lpstr>Identification and measurement: STREET VENDORS AND MARKET TRADERS</vt:lpstr>
      <vt:lpstr>STREET VENDORS AND MARKET TRADERS-Compilation methods</vt:lpstr>
      <vt:lpstr>WASTE  PICKERS</vt:lpstr>
      <vt:lpstr>DEMAND FOR STATISTICS BY WORKER ORGANIZATIONS - ILO-WIEGO &amp; WIEGO PUBLICATIONS (www.wiego.org)</vt:lpstr>
      <vt:lpstr>DEMAND FOR STATISTICS BY  WORKER GROUPS AND WIEGO PUBLICATIONS </vt:lpstr>
      <vt:lpstr>NETWORKS OF MEMBER-BASED ORGANIZATIONS OF INFORMAL WORKERS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 Course on Informal Employment Statistics  Session 1.5 Special Groups of Informal workers</dc:title>
  <dc:creator>Francoise Carre</dc:creator>
  <cp:lastModifiedBy>Francoise Carre</cp:lastModifiedBy>
  <cp:revision>53</cp:revision>
  <dcterms:created xsi:type="dcterms:W3CDTF">2023-11-02T20:54:54Z</dcterms:created>
  <dcterms:modified xsi:type="dcterms:W3CDTF">2024-10-10T17:13:33Z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0x010100FE3A8FD2828F6C4291AD34D52D5045F0</vt:lpwstr>
  </property>
</Properties>
</file>